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Garet" charset="1" panose="00000000000000000000"/>
      <p:regular r:id="rId19"/>
    </p:embeddedFont>
    <p:embeddedFont>
      <p:font typeface="Agrandir Grand Heavy" charset="1" panose="00000A07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1683" y="3819256"/>
            <a:ext cx="5721112" cy="8229600"/>
          </a:xfrm>
          <a:custGeom>
            <a:avLst/>
            <a:gdLst/>
            <a:ahLst/>
            <a:cxnLst/>
            <a:rect r="r" b="b" t="t" l="l"/>
            <a:pathLst>
              <a:path h="8229600" w="5721112">
                <a:moveTo>
                  <a:pt x="0" y="0"/>
                </a:moveTo>
                <a:lnTo>
                  <a:pt x="5721112" y="0"/>
                </a:lnTo>
                <a:lnTo>
                  <a:pt x="5721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03988">
            <a:off x="12328188" y="-3446098"/>
            <a:ext cx="7919919" cy="8229600"/>
          </a:xfrm>
          <a:custGeom>
            <a:avLst/>
            <a:gdLst/>
            <a:ahLst/>
            <a:cxnLst/>
            <a:rect r="r" b="b" t="t" l="l"/>
            <a:pathLst>
              <a:path h="8229600" w="7919919">
                <a:moveTo>
                  <a:pt x="0" y="0"/>
                </a:moveTo>
                <a:lnTo>
                  <a:pt x="7919919" y="0"/>
                </a:lnTo>
                <a:lnTo>
                  <a:pt x="79199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51978" y="3819256"/>
            <a:ext cx="6862720" cy="2553879"/>
          </a:xfrm>
          <a:custGeom>
            <a:avLst/>
            <a:gdLst/>
            <a:ahLst/>
            <a:cxnLst/>
            <a:rect r="r" b="b" t="t" l="l"/>
            <a:pathLst>
              <a:path h="2553879" w="6862720">
                <a:moveTo>
                  <a:pt x="0" y="0"/>
                </a:moveTo>
                <a:lnTo>
                  <a:pt x="6862720" y="0"/>
                </a:lnTo>
                <a:lnTo>
                  <a:pt x="6862720" y="2553880"/>
                </a:lnTo>
                <a:lnTo>
                  <a:pt x="0" y="2553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79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13810" y="772335"/>
            <a:ext cx="3660380" cy="36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7">
                <a:solidFill>
                  <a:srgbClr val="CD7255"/>
                </a:solidFill>
                <a:latin typeface="Garet"/>
              </a:rPr>
              <a:t>SPRINT 1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51978" y="8999749"/>
            <a:ext cx="7000496" cy="74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7">
                <a:solidFill>
                  <a:srgbClr val="CD7255"/>
                </a:solidFill>
                <a:latin typeface="Garet"/>
              </a:rPr>
              <a:t>David Murillo, Davi dos Reis, Lucas Godois, Yasmin Gonçalves, Yasmin Naomi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293516">
            <a:off x="-1116768" y="692755"/>
            <a:ext cx="4934050" cy="8229600"/>
          </a:xfrm>
          <a:custGeom>
            <a:avLst/>
            <a:gdLst/>
            <a:ahLst/>
            <a:cxnLst/>
            <a:rect r="r" b="b" t="t" l="l"/>
            <a:pathLst>
              <a:path h="8229600" w="4934050">
                <a:moveTo>
                  <a:pt x="0" y="0"/>
                </a:moveTo>
                <a:lnTo>
                  <a:pt x="4934050" y="0"/>
                </a:lnTo>
                <a:lnTo>
                  <a:pt x="4934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55447">
            <a:off x="12797903" y="6255168"/>
            <a:ext cx="3246253" cy="9682790"/>
          </a:xfrm>
          <a:custGeom>
            <a:avLst/>
            <a:gdLst/>
            <a:ahLst/>
            <a:cxnLst/>
            <a:rect r="r" b="b" t="t" l="l"/>
            <a:pathLst>
              <a:path h="9682790" w="3246253">
                <a:moveTo>
                  <a:pt x="0" y="0"/>
                </a:moveTo>
                <a:lnTo>
                  <a:pt x="3246253" y="0"/>
                </a:lnTo>
                <a:lnTo>
                  <a:pt x="3246253" y="9682790"/>
                </a:lnTo>
                <a:lnTo>
                  <a:pt x="0" y="968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0100"/>
            <a:ext cx="4814916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03/</a:t>
            </a:r>
          </a:p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Persona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835510"/>
            <a:ext cx="7083532" cy="177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1"/>
              </a:lnSpc>
            </a:pPr>
            <a:r>
              <a:rPr lang="en-US" sz="2015">
                <a:solidFill>
                  <a:srgbClr val="FFFFFF"/>
                </a:solidFill>
                <a:latin typeface="Garet"/>
              </a:rPr>
              <a:t>Nosso público-alvo inclui tanto espectadores que já têm uma equipe favorita quanto novos fãs que desejam conhecer o esporte. Aqui, elespodem se informar, acompanhar as estatísticas e se divertir enquanto mergulha no universo do esporte.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6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458445" y="4391025"/>
            <a:ext cx="1137111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04 -Conclusão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16028" y="356606"/>
            <a:ext cx="6084047" cy="8229600"/>
          </a:xfrm>
          <a:custGeom>
            <a:avLst/>
            <a:gdLst/>
            <a:ahLst/>
            <a:cxnLst/>
            <a:rect r="r" b="b" t="t" l="l"/>
            <a:pathLst>
              <a:path h="8229600" w="6084047">
                <a:moveTo>
                  <a:pt x="0" y="0"/>
                </a:moveTo>
                <a:lnTo>
                  <a:pt x="6084047" y="0"/>
                </a:lnTo>
                <a:lnTo>
                  <a:pt x="60840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56142" y="-1864240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0" y="0"/>
                </a:lnTo>
                <a:lnTo>
                  <a:pt x="54134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96" y="6466108"/>
            <a:ext cx="6257858" cy="8229600"/>
          </a:xfrm>
          <a:custGeom>
            <a:avLst/>
            <a:gdLst/>
            <a:ahLst/>
            <a:cxnLst/>
            <a:rect r="r" b="b" t="t" l="l"/>
            <a:pathLst>
              <a:path h="8229600" w="6257858">
                <a:moveTo>
                  <a:pt x="0" y="0"/>
                </a:moveTo>
                <a:lnTo>
                  <a:pt x="6257857" y="0"/>
                </a:lnTo>
                <a:lnTo>
                  <a:pt x="62578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51281" y="3249317"/>
            <a:ext cx="5508019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04/</a:t>
            </a:r>
          </a:p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Conclusão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5298" y="5363604"/>
            <a:ext cx="5364002" cy="242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80"/>
              </a:lnSpc>
            </a:pPr>
            <a:r>
              <a:rPr lang="en-US" sz="1986">
                <a:solidFill>
                  <a:srgbClr val="FFFFFF"/>
                </a:solidFill>
                <a:latin typeface="Garet"/>
              </a:rPr>
              <a:t>Nosso objetivo é proporcionar uma experiência completa e envolvente para os fãs de Fórmula E, combinando informação detalhada e entretenimento interativo. Junte-se a nós no InsiderE e viva a emoção da Fórmula E de uma forma totalmente nova!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9961" y="5717225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6" y="0"/>
                </a:lnTo>
                <a:lnTo>
                  <a:pt x="68027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6084" y="-3086100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0" y="0"/>
                </a:lnTo>
                <a:lnTo>
                  <a:pt x="54134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41916" y="4349332"/>
            <a:ext cx="8804167" cy="13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4"/>
              </a:lnSpc>
            </a:pPr>
            <a:r>
              <a:rPr lang="en-US" sz="6895">
                <a:solidFill>
                  <a:srgbClr val="FFFFFF"/>
                </a:solidFill>
                <a:latin typeface="Agrandir Grand Heavy"/>
              </a:rPr>
              <a:t>Obrigado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6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44082" y="4517982"/>
            <a:ext cx="11999837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01 - Entendimento do Problema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267" y="-510999"/>
            <a:ext cx="4084470" cy="8229600"/>
          </a:xfrm>
          <a:custGeom>
            <a:avLst/>
            <a:gdLst/>
            <a:ahLst/>
            <a:cxnLst/>
            <a:rect r="r" b="b" t="t" l="l"/>
            <a:pathLst>
              <a:path h="8229600" w="4084470">
                <a:moveTo>
                  <a:pt x="0" y="0"/>
                </a:moveTo>
                <a:lnTo>
                  <a:pt x="4084470" y="0"/>
                </a:lnTo>
                <a:lnTo>
                  <a:pt x="4084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8715" y="6172200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5" y="0"/>
                </a:lnTo>
                <a:lnTo>
                  <a:pt x="68027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21514" y="3375201"/>
            <a:ext cx="9044971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O Desafio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27038" y="4815350"/>
            <a:ext cx="10033924" cy="96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>
                <a:solidFill>
                  <a:srgbClr val="FFFFFF"/>
                </a:solidFill>
                <a:latin typeface="Garet"/>
              </a:rPr>
              <a:t>Popularizar a Fórmula E, trazendo maior visibilidade ao público, proporcionando aos usuários uma maior interação, incentivando novos públicos a consumir a Fórmula 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133" y="3307379"/>
            <a:ext cx="8986167" cy="8229600"/>
          </a:xfrm>
          <a:custGeom>
            <a:avLst/>
            <a:gdLst/>
            <a:ahLst/>
            <a:cxnLst/>
            <a:rect r="r" b="b" t="t" l="l"/>
            <a:pathLst>
              <a:path h="8229600" w="8986167">
                <a:moveTo>
                  <a:pt x="0" y="0"/>
                </a:moveTo>
                <a:lnTo>
                  <a:pt x="8986167" y="0"/>
                </a:lnTo>
                <a:lnTo>
                  <a:pt x="89861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12576494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01/</a:t>
            </a:r>
          </a:p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Entendimento do Problema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31520"/>
            <a:ext cx="6564870" cy="262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1868">
                <a:solidFill>
                  <a:srgbClr val="FFFFFF"/>
                </a:solidFill>
                <a:latin typeface="Garet"/>
              </a:rPr>
              <a:t>A Fórmula E enfrenta o desafio de ampliar a popularidade e acessibilidade junto ao público em geral. Para alcançar esse objetivo, é necessário implementar estratégias eficazes de inovação e transformação digital. Uma abordagem sugerida é criar uma experiência imersiva e interativa para os fãs, proporcionando uma conexão mais profunda com o esporte e seus protagonistas.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2500" r="0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028115" y="4391025"/>
            <a:ext cx="1023177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02 - A solução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63353">
            <a:off x="11196428" y="5524500"/>
            <a:ext cx="6125257" cy="8229600"/>
          </a:xfrm>
          <a:custGeom>
            <a:avLst/>
            <a:gdLst/>
            <a:ahLst/>
            <a:cxnLst/>
            <a:rect r="r" b="b" t="t" l="l"/>
            <a:pathLst>
              <a:path h="8229600" w="6125257">
                <a:moveTo>
                  <a:pt x="0" y="0"/>
                </a:moveTo>
                <a:lnTo>
                  <a:pt x="6125257" y="0"/>
                </a:lnTo>
                <a:lnTo>
                  <a:pt x="6125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772195">
            <a:off x="-2860556" y="-2835147"/>
            <a:ext cx="5721112" cy="8229600"/>
          </a:xfrm>
          <a:custGeom>
            <a:avLst/>
            <a:gdLst/>
            <a:ahLst/>
            <a:cxnLst/>
            <a:rect r="r" b="b" t="t" l="l"/>
            <a:pathLst>
              <a:path h="8229600" w="5721112">
                <a:moveTo>
                  <a:pt x="0" y="0"/>
                </a:moveTo>
                <a:lnTo>
                  <a:pt x="5721112" y="0"/>
                </a:lnTo>
                <a:lnTo>
                  <a:pt x="5721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8785" y="4839920"/>
            <a:ext cx="5643287" cy="1487337"/>
          </a:xfrm>
          <a:custGeom>
            <a:avLst/>
            <a:gdLst/>
            <a:ahLst/>
            <a:cxnLst/>
            <a:rect r="r" b="b" t="t" l="l"/>
            <a:pathLst>
              <a:path h="1487337" w="5643287">
                <a:moveTo>
                  <a:pt x="0" y="0"/>
                </a:moveTo>
                <a:lnTo>
                  <a:pt x="5643287" y="0"/>
                </a:lnTo>
                <a:lnTo>
                  <a:pt x="5643287" y="1487337"/>
                </a:lnTo>
                <a:lnTo>
                  <a:pt x="0" y="148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078" r="-15300" b="-11113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58813" y="800100"/>
            <a:ext cx="6000487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02.1/</a:t>
            </a:r>
          </a:p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O Propósito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474384"/>
            <a:ext cx="8115300" cy="363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096">
                <a:solidFill>
                  <a:srgbClr val="FFFFFF"/>
                </a:solidFill>
                <a:latin typeface="Garet"/>
              </a:rPr>
              <a:t>Propor acesso fácil e divertido à informação e ao esporte.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133" y="3307379"/>
            <a:ext cx="8986167" cy="8229600"/>
          </a:xfrm>
          <a:custGeom>
            <a:avLst/>
            <a:gdLst/>
            <a:ahLst/>
            <a:cxnLst/>
            <a:rect r="r" b="b" t="t" l="l"/>
            <a:pathLst>
              <a:path h="8229600" w="8986167">
                <a:moveTo>
                  <a:pt x="0" y="0"/>
                </a:moveTo>
                <a:lnTo>
                  <a:pt x="8986167" y="0"/>
                </a:lnTo>
                <a:lnTo>
                  <a:pt x="89861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7244433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02.2/ A Solução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31520"/>
            <a:ext cx="6564870" cy="426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1868">
                <a:solidFill>
                  <a:srgbClr val="FFFFFF"/>
                </a:solidFill>
                <a:latin typeface="Garet"/>
              </a:rPr>
              <a:t>Na InsiderE somos uma plataforma que não só informa, mas também diverte, ajudando os usuários a se aprofundarem no esporte.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2615"/>
              </a:lnSpc>
            </a:pPr>
            <a:r>
              <a:rPr lang="en-US" sz="1868">
                <a:solidFill>
                  <a:srgbClr val="FFFFFF"/>
                </a:solidFill>
                <a:latin typeface="Garet"/>
              </a:rPr>
              <a:t>Aqui você pode selecionar sua equipe favorita e explorar um vasto universo de estatísticas detalhadas, constantemente atualizadas. Esses dados são extremamente úteis para expandir seu conhecimento e compreensão do esporte.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2615"/>
              </a:lnSpc>
            </a:pPr>
            <a:r>
              <a:rPr lang="en-US" sz="1868">
                <a:solidFill>
                  <a:srgbClr val="FFFFFF"/>
                </a:solidFill>
                <a:latin typeface="Garet"/>
              </a:rPr>
              <a:t>Se ainda não tiver uma equipe favorita, você pode se informar e escolher aquela que conquistará seu coração.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133" y="3307379"/>
            <a:ext cx="8986167" cy="8229600"/>
          </a:xfrm>
          <a:custGeom>
            <a:avLst/>
            <a:gdLst/>
            <a:ahLst/>
            <a:cxnLst/>
            <a:rect r="r" b="b" t="t" l="l"/>
            <a:pathLst>
              <a:path h="8229600" w="8986167">
                <a:moveTo>
                  <a:pt x="0" y="0"/>
                </a:moveTo>
                <a:lnTo>
                  <a:pt x="8986167" y="0"/>
                </a:lnTo>
                <a:lnTo>
                  <a:pt x="89861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7244433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02.3/ Por que a InsiderE?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31520"/>
            <a:ext cx="6564870" cy="426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310" indent="-201655" lvl="1">
              <a:lnSpc>
                <a:spcPts val="2615"/>
              </a:lnSpc>
              <a:buFont typeface="Arial"/>
              <a:buChar char="•"/>
            </a:pPr>
            <a:r>
              <a:rPr lang="en-US" sz="1868">
                <a:solidFill>
                  <a:srgbClr val="FFFFFF"/>
                </a:solidFill>
                <a:latin typeface="Garet"/>
              </a:rPr>
              <a:t>Atualizações Constantes: Informações sempre atualizadas para garantir que você esteja por dentro das últimas estatísticas e acontecimentos.</a:t>
            </a:r>
          </a:p>
          <a:p>
            <a:pPr algn="l">
              <a:lnSpc>
                <a:spcPts val="2615"/>
              </a:lnSpc>
            </a:pPr>
          </a:p>
          <a:p>
            <a:pPr algn="l" marL="403310" indent="-201655" lvl="1">
              <a:lnSpc>
                <a:spcPts val="2615"/>
              </a:lnSpc>
              <a:buFont typeface="Arial"/>
              <a:buChar char="•"/>
            </a:pPr>
            <a:r>
              <a:rPr lang="en-US" sz="1868">
                <a:solidFill>
                  <a:srgbClr val="FFFFFF"/>
                </a:solidFill>
                <a:latin typeface="Garet"/>
              </a:rPr>
              <a:t>Conteúdo Abrangente: Cobertura completa que atende tanto aos aficionados quanto aos novatos no esporte.</a:t>
            </a:r>
          </a:p>
          <a:p>
            <a:pPr algn="l">
              <a:lnSpc>
                <a:spcPts val="2615"/>
              </a:lnSpc>
            </a:pPr>
          </a:p>
          <a:p>
            <a:pPr algn="l" marL="403310" indent="-201655" lvl="1">
              <a:lnSpc>
                <a:spcPts val="2615"/>
              </a:lnSpc>
              <a:buFont typeface="Arial"/>
              <a:buChar char="•"/>
            </a:pPr>
            <a:r>
              <a:rPr lang="en-US" sz="1868">
                <a:solidFill>
                  <a:srgbClr val="FFFFFF"/>
                </a:solidFill>
                <a:latin typeface="Garet"/>
              </a:rPr>
              <a:t>Experiência Personalizada: Uma interface intuitiva que permite uma experiência personalizada, tornando a navegação agradável e relevante para cada usuário.</a:t>
            </a:r>
          </a:p>
          <a:p>
            <a:pPr algn="l">
              <a:lnSpc>
                <a:spcPts val="261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4001" r="0" b="18498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284054" y="4391025"/>
            <a:ext cx="971989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03 - Publico alvo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DAGFUvUwZ4M</dc:identifier>
  <dcterms:modified xsi:type="dcterms:W3CDTF">2011-08-01T06:04:30Z</dcterms:modified>
  <cp:revision>1</cp:revision>
  <dc:title>Proposta de Valor</dc:title>
</cp:coreProperties>
</file>